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859" r:id="rId2"/>
    <p:sldId id="931" r:id="rId3"/>
    <p:sldId id="906" r:id="rId4"/>
    <p:sldId id="910" r:id="rId5"/>
    <p:sldId id="911" r:id="rId6"/>
    <p:sldId id="912" r:id="rId7"/>
    <p:sldId id="913" r:id="rId8"/>
    <p:sldId id="932" r:id="rId9"/>
    <p:sldId id="915" r:id="rId10"/>
    <p:sldId id="916" r:id="rId11"/>
    <p:sldId id="917" r:id="rId12"/>
    <p:sldId id="918" r:id="rId13"/>
    <p:sldId id="919" r:id="rId14"/>
    <p:sldId id="920" r:id="rId15"/>
    <p:sldId id="921" r:id="rId16"/>
    <p:sldId id="934" r:id="rId17"/>
    <p:sldId id="935" r:id="rId18"/>
    <p:sldId id="933" r:id="rId19"/>
    <p:sldId id="922" r:id="rId20"/>
    <p:sldId id="923"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第六</a:t>
            </a:r>
            <a:r>
              <a:rPr lang="zh-CN" altLang="en-US" sz="5200" smtClean="0">
                <a:solidFill>
                  <a:srgbClr val="70AD47">
                    <a:lumMod val="75000"/>
                  </a:srgbClr>
                </a:solidFill>
                <a:ea typeface="楷体" panose="02010609060101010101" pitchFamily="49" charset="-122"/>
                <a:cs typeface="Times New Roman" panose="02020603050405020304" pitchFamily="18" charset="0"/>
              </a:rPr>
              <a:t>单 元</a:t>
            </a:r>
            <a:r>
              <a:rPr lang="zh-CN" altLang="en-US" sz="5200">
                <a:solidFill>
                  <a:srgbClr val="70AD47">
                    <a:lumMod val="75000"/>
                  </a:srgbClr>
                </a:solidFill>
                <a:ea typeface="楷体" panose="02010609060101010101" pitchFamily="49" charset="-122"/>
                <a:cs typeface="Times New Roman" panose="02020603050405020304" pitchFamily="18" charset="0"/>
              </a:rPr>
              <a:t>走向和平发展的世界</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21</a:t>
            </a:r>
            <a:r>
              <a:rPr lang="zh-CN" altLang="en-US" sz="4000">
                <a:solidFill>
                  <a:prstClr val="black"/>
                </a:solidFill>
                <a:cs typeface="Times New Roman" panose="02020603050405020304" pitchFamily="18" charset="0"/>
              </a:rPr>
              <a:t>课　冷战后的世界格局</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73779"/>
          </a:xfrm>
        </p:spPr>
        <p:txBody>
          <a:bodyPr/>
          <a:lstStyle/>
          <a:p>
            <a:pPr hangingPunct="0">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22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下表所述内容应纳入的学习主题是</a:t>
            </a:r>
            <a:r>
              <a:rPr lang="en-US" altLang="zh-CN" sz="22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华盛顿体系下的世界</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世界经济全球化历程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冷战后的亚非拉国家的新发展</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大国全球战略的</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16791604"/>
              </p:ext>
            </p:extLst>
          </p:nvPr>
        </p:nvGraphicFramePr>
        <p:xfrm>
          <a:off x="350552" y="1251508"/>
          <a:ext cx="11361278" cy="3051048"/>
        </p:xfrm>
        <a:graphic>
          <a:graphicData uri="http://schemas.openxmlformats.org/drawingml/2006/table">
            <a:tbl>
              <a:tblPr firstRow="1" firstCol="1" bandRow="1"/>
              <a:tblGrid>
                <a:gridCol w="1197675">
                  <a:extLst>
                    <a:ext uri="{9D8B030D-6E8A-4147-A177-3AD203B41FA5}">
                      <a16:colId xmlns:a16="http://schemas.microsoft.com/office/drawing/2014/main" val="1224010693"/>
                    </a:ext>
                  </a:extLst>
                </a:gridCol>
                <a:gridCol w="10163603">
                  <a:extLst>
                    <a:ext uri="{9D8B030D-6E8A-4147-A177-3AD203B41FA5}">
                      <a16:colId xmlns:a16="http://schemas.microsoft.com/office/drawing/2014/main" val="103900510"/>
                    </a:ext>
                  </a:extLst>
                </a:gridCol>
              </a:tblGrid>
              <a:tr h="667940">
                <a:tc>
                  <a:txBody>
                    <a:bodyPr/>
                    <a:lstStyle/>
                    <a:p>
                      <a:pPr algn="ctr" hangingPunct="0">
                        <a:lnSpc>
                          <a:spcPct val="130000"/>
                        </a:lnSpc>
                        <a:spcAft>
                          <a:spcPts val="0"/>
                        </a:spcAft>
                      </a:pPr>
                      <a:r>
                        <a:rPr lang="en-US"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年代中期以后</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中国加强与各国的政治对话和平等合作</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与西方等国建立不同层次的战略伙伴关系。对发展中国家</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中国也给予积极的关注和合作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8589320"/>
                  </a:ext>
                </a:extLst>
              </a:tr>
              <a:tr h="667940">
                <a:tc>
                  <a:txBody>
                    <a:bodyPr/>
                    <a:lstStyle/>
                    <a:p>
                      <a:pPr algn="ctr" hangingPunct="0">
                        <a:lnSpc>
                          <a:spcPct val="130000"/>
                        </a:lnSpc>
                        <a:spcAft>
                          <a:spcPts val="0"/>
                        </a:spcAft>
                      </a:pPr>
                      <a:r>
                        <a:rPr lang="en-US"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冷战结束后</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日本加紧谋求国际事务中的政治大国地位</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不断强化同美国的同盟关系</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还力图构建美、日、欧三极的世界结构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7942815"/>
                  </a:ext>
                </a:extLst>
              </a:tr>
              <a:tr h="1184401">
                <a:tc>
                  <a:txBody>
                    <a:bodyPr/>
                    <a:lstStyle/>
                    <a:p>
                      <a:pPr algn="ctr" hangingPunct="0">
                        <a:lnSpc>
                          <a:spcPct val="130000"/>
                        </a:lnSpc>
                        <a:spcAft>
                          <a:spcPts val="0"/>
                        </a:spcAft>
                      </a:pPr>
                      <a:r>
                        <a:rPr lang="en-US"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冷战结束后</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美国认为它应该在全球发挥</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领导作用</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1992</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美国总统提出了美国主导世界新秩序的战略</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事件后</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美国积极建立和维护同各大国之间的关系</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进行全球反恐合作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544138"/>
                  </a:ext>
                </a:extLst>
              </a:tr>
            </a:tbl>
          </a:graphicData>
        </a:graphic>
      </p:graphicFrame>
      <p:sp>
        <p:nvSpPr>
          <p:cNvPr id="4" name="矩形 3"/>
          <p:cNvSpPr/>
          <p:nvPr/>
        </p:nvSpPr>
        <p:spPr>
          <a:xfrm>
            <a:off x="6948346" y="828001"/>
            <a:ext cx="388248" cy="430887"/>
          </a:xfrm>
          <a:prstGeom prst="rect">
            <a:avLst/>
          </a:prstGeom>
        </p:spPr>
        <p:txBody>
          <a:bodyPr wrap="none">
            <a:spAutoFit/>
          </a:bodyPr>
          <a:lstStyle/>
          <a:p>
            <a:r>
              <a:rPr lang="en-US" altLang="zh-CN" sz="22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月，在中国南海之滨举办的博鳌亚洲论坛以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不确定的世界：团结合作迎挑战，开放包容促发展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为主题，共商亚洲与全球的发展大计，促进国际团结与合作。由此可知</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全球化进程中已经充分实现平等合作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中国推动建立公正合理的国际新秩序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全球化过程中的贸易均衡已充分实现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发展中国家在全球化过程中起主导作用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2422798" y="1988840"/>
            <a:ext cx="389850" cy="461665"/>
          </a:xfrm>
          <a:prstGeom prst="rect">
            <a:avLst/>
          </a:prstGeom>
        </p:spPr>
        <p:txBody>
          <a:bodyPr wrap="squar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形势风云变幻，扫清迷雾追根溯源；国际关系错综复杂，抽丝剥茧正本清源。阅读下列材料，回答问题。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华盛顿体系不过是帝国主义上一轮争夺的总结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下一轮争夺的开始。正如列宁所指出的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不管是一个帝国主义联盟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还是一切帝国主义强国结成一个总联盟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都不可避免地只会是前后两次战争之间的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暂时休战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他们必将重开争夺之战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那个时候也就是凡尔赛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华盛顿体系寿终正寝之时。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摘编自陶诗永、宋洪章《火山口上的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脆弱的凡尔赛</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华盛顿体系</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鉴于美国所处的非常有利的经济和战略地位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美国的势力在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年后便向外迅猛发展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美国势力最难渗透进去的地区是苏联控制的地区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利益的严重冲突终于不可避免了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自由主义和共产主义是两个世界性的思想体系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水火不相容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一个国家不站在美国领导的阵营内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便站在苏联领导的阵营内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不存在中间道路。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保罗</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肯尼迪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《大国的兴衰》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未来相当一段时间内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国际关系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格局不会发生根本性改变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即美、欧、日及俄、中等主要国家和战略区域决定世界格局的态势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美国仍然是唯一的超级大国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和平与发展的世界性主题不会根本逆转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各国战略将主要着眼于本国经济发展和社会进步。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摘编自王逸舟</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《关于多极化的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若干思考》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世界正处于大发展大变革大调整时期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和平与发展仍然是时代主题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各国人民同心协力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构建人类命运共同体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要同舟共济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促进贸易和投资自由化便利化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要尊重世界文明多样性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以文明交流超越文明隔阂、文明互鉴超越文明冲突、文明共存超越文明优越。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中国共产党第十九次全国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代表大会</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报告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发生的根本原因是什么？写出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上一轮争夺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期间成立的一个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帝国主义联盟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根据材料一并结合所学知识，谈谈你对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暂时休战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华盛顿体系寿终正寝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的标志是什么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844824"/>
            <a:ext cx="10873208"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帝国主义国家政治、经济发展不平衡。三国同盟、三国协约。</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任答一项即可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矩形 3"/>
          <p:cNvSpPr/>
          <p:nvPr/>
        </p:nvSpPr>
        <p:spPr>
          <a:xfrm>
            <a:off x="360854" y="3544956"/>
            <a:ext cx="11485848" cy="1684244"/>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凡尔赛</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华盛顿体系建立了帝国主义的世界和平秩序，出现了第一次世界大战后的暂时相对稳定时期。德军突袭波兰，波兰的盟国英、法被迫宣战，第二次世界大战全面爆发。</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9693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利益的严重冲突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的主要方式是什么？由此形成了怎样的世界政治格局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材料三中的国际关系呈现出怎样的局面？根据材料三并结合所学知识，指出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决定世界格局的态势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材料四中我国为世界和平与发展提供了怎样的中国方案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772816"/>
            <a:ext cx="2659702"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冷战。两极格局。</a:t>
            </a:r>
            <a:endParaRPr lang="zh-CN" altLang="zh-CN" sz="1200">
              <a:solidFill>
                <a:srgbClr val="000000"/>
              </a:solidFill>
              <a:cs typeface="Times New Roman" panose="02020603050405020304" pitchFamily="18" charset="0"/>
            </a:endParaRPr>
          </a:p>
        </p:txBody>
      </p:sp>
      <p:sp>
        <p:nvSpPr>
          <p:cNvPr id="4" name="矩形 3"/>
          <p:cNvSpPr/>
          <p:nvPr/>
        </p:nvSpPr>
        <p:spPr>
          <a:xfrm>
            <a:off x="360854" y="3502749"/>
            <a:ext cx="9140825" cy="646331"/>
          </a:xfrm>
          <a:prstGeom prst="rect">
            <a:avLst/>
          </a:prstGeom>
        </p:spPr>
        <p:txBody>
          <a:bodyPr wrap="square">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一超多强</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。各国的经济实力；国家之间的关系。</a:t>
            </a:r>
            <a:endParaRPr lang="zh-CN" altLang="zh-CN" sz="1200">
              <a:solidFill>
                <a:srgbClr val="000000"/>
              </a:solidFill>
              <a:cs typeface="Times New Roman" panose="02020603050405020304" pitchFamily="18" charset="0"/>
            </a:endParaRPr>
          </a:p>
        </p:txBody>
      </p:sp>
      <p:sp>
        <p:nvSpPr>
          <p:cNvPr id="5" name="矩形 4"/>
          <p:cNvSpPr/>
          <p:nvPr/>
        </p:nvSpPr>
        <p:spPr>
          <a:xfrm>
            <a:off x="360854" y="4653136"/>
            <a:ext cx="11485848"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各国人民同心协力，构建人类命运共同体；同舟共济，促进贸易和投资自由化便利化；尊重世界文明多样性。</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6598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54971"/>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以美国为首的北约打着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人权高于主权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的幌子越过联合国安理会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对南斯拉夫联盟共和国进行了轰炸。以美国为首的北约把南联盟看作在欧洲彻底铲除共产主义和实施东扩战略的主要障碍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也是美国建立单极世界的势头有新发展的表现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必然对多极化进程产生较为严重的负面影响。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摘编自秦思</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《科索沃战争的战略影响》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96680" y="945118"/>
            <a:ext cx="7400925" cy="110490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世界正处于百年未有之变局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全球治理应该符合变化了的世界政治经济格局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要维护以联合国为核心的国际体系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维护以国际法为基础的国际秩序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维护以世界贸易组织为核心的多边贸易体制。国际上的事应该由大家共同商量着办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世界前途命运应该由各国共同掌握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不能把一个或几个国家制定的规则强加于人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也不能由个别国家的单边主义给整个世界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带节奏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。世界要公道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不要霸道</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霸权主义与地区冲突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联合国总部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的花园中矗立着一座名为《铸剑为犁》的雕塑。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铸剑为犁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出自《孔子家语</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铸剑戟以为农器，放牛马于原薮，室家无离旷之思，千岁无战斗之患。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据此判断，当今世界的时代主题是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和平与发展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构建人类命运共同体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合作与共享</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反对霸权主义与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强权政治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2564904"/>
            <a:ext cx="1872208" cy="500266"/>
          </a:xfrm>
          <a:prstGeom prst="rect">
            <a:avLst/>
          </a:prstGeom>
        </p:spPr>
      </p:pic>
      <p:sp>
        <p:nvSpPr>
          <p:cNvPr id="4" name="矩形 3"/>
          <p:cNvSpPr/>
          <p:nvPr/>
        </p:nvSpPr>
        <p:spPr>
          <a:xfrm>
            <a:off x="8471470" y="3723015"/>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6" name="图片 5"/>
          <p:cNvPicPr>
            <a:picLocks noChangeAspect="1"/>
          </p:cNvPicPr>
          <p:nvPr/>
        </p:nvPicPr>
        <p:blipFill>
          <a:blip r:embed="rId3"/>
          <a:stretch>
            <a:fillRect/>
          </a:stretch>
        </p:blipFill>
        <p:spPr>
          <a:xfrm>
            <a:off x="360854" y="861298"/>
            <a:ext cx="7486650" cy="105727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根据材料一，指出以美国为首的北约轰炸南联盟的目的及其产生的影响。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根据材料二并结合所学知识，指出当今世界政治经济格局出现了什么新变化。为适应这些新变化必须维护的两个核心是什么？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综合上述材料，概括指出当今世界应如何合理解决国际事务中出现的分歧</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6490" y="1340768"/>
            <a:ext cx="11485848"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在欧洲彻底铲除共产主义和实施东扩战略。侵犯了南联盟的主权，阻碍了世界多极化进程。</a:t>
            </a:r>
            <a:endParaRPr lang="zh-CN" altLang="zh-CN" sz="1200">
              <a:solidFill>
                <a:srgbClr val="000000"/>
              </a:solidFill>
              <a:cs typeface="Times New Roman" panose="02020603050405020304" pitchFamily="18" charset="0"/>
            </a:endParaRPr>
          </a:p>
        </p:txBody>
      </p:sp>
      <p:sp>
        <p:nvSpPr>
          <p:cNvPr id="4" name="矩形 3"/>
          <p:cNvSpPr/>
          <p:nvPr/>
        </p:nvSpPr>
        <p:spPr>
          <a:xfrm>
            <a:off x="334566" y="3501008"/>
            <a:ext cx="11305256"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世界进入动荡变革期，不稳定性、不确定性显著上升。联合国和世界贸易组织。</a:t>
            </a:r>
            <a:endParaRPr lang="zh-CN" altLang="zh-CN" sz="1200">
              <a:solidFill>
                <a:srgbClr val="000000"/>
              </a:solidFill>
              <a:cs typeface="Times New Roman" panose="02020603050405020304" pitchFamily="18" charset="0"/>
            </a:endParaRPr>
          </a:p>
        </p:txBody>
      </p:sp>
      <p:sp>
        <p:nvSpPr>
          <p:cNvPr id="5" name="矩形 4"/>
          <p:cNvSpPr/>
          <p:nvPr/>
        </p:nvSpPr>
        <p:spPr>
          <a:xfrm>
            <a:off x="378525" y="4581128"/>
            <a:ext cx="4206601"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遵循国际法，和平解决争端。</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，以美国为首的北约先后发动了科索沃战争、伊拉克战争、利比亚战争等。由此可见，当前威胁世界和平的主要因素是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恐怖主义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宗教纷争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霸权主义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11230" y="1438617"/>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世界多极化趋势的发展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眉山中考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苏联解体后，美国企图建立一个以自己为主导的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单极世界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。但是，欧盟、日本、中国、俄罗斯等一些具备较强综合实力的国家联盟或国家也在国际和地区事务中发挥着重要作用。这推动</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世界经济呈全球化发展趋势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各国不论大小国际地位平等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经济呈区域集团化发展趋势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世界格局呈多极化发展</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78368" y="254661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格局结束后，美国依然在许多地区进行军事干预和经济扩张，亚非拉国家的自主意识日益增强，欧盟也在国际和地区事务中发挥着重要作用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世界多极化趋势不断发展。这反映出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欧洲政局剧烈动荡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贸易保护主义已经不复存在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不结盟运动兴起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新的世界格局正在</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44106" y="197158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建立国际新秩序的努力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它的崛起发端于万隆会议，以不结盟运动为里程碑，以越来越深度的姿态参与国际政治经济新秩序的建立之中。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两大军事集团的对峙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资本主义的新变化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社会主义力量的壮大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发展中国家的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11230"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年，习近平在联合国日内瓦总部的演讲中指出：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我们要推进国际关系民主化，不能搞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一国独霸</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几方共治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。世界命运应该由各国共同掌握，国际规则应该由各国共同书写，全球事务应该由各国共同治理，发展成果应该由各国共同分享。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这体现的主题是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既定的国际规则不需要改变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霸权主义威胁已经不复存在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要努力构建人类命运共同体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世界由单极化向多极化转变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3574926" y="249289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390023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年代，日本半导体产业蓬勃发展，一度超过美国企业。为此，美国通过高额关税和强制规定市场份额等措施，打击日本的半导体企业。这反映出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美国的霸权主义行径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经济全球化趋势的逆转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世界两极格局的结束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世界多极化趋势的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倒退</a:t>
            </a:r>
            <a:endParaRPr lang="zh-CN" altLang="en-US"/>
          </a:p>
        </p:txBody>
      </p:sp>
      <p:sp>
        <p:nvSpPr>
          <p:cNvPr id="4" name="矩形 3"/>
          <p:cNvSpPr/>
          <p:nvPr/>
        </p:nvSpPr>
        <p:spPr>
          <a:xfrm>
            <a:off x="2376668" y="298832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5" name="图片 4"/>
          <p:cNvPicPr>
            <a:picLocks noChangeAspect="1"/>
          </p:cNvPicPr>
          <p:nvPr/>
        </p:nvPicPr>
        <p:blipFill>
          <a:blip r:embed="rId2"/>
          <a:stretch>
            <a:fillRect/>
          </a:stretch>
        </p:blipFill>
        <p:spPr>
          <a:xfrm>
            <a:off x="360854" y="836712"/>
            <a:ext cx="7477125" cy="109537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，世界地区性组织数量已达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个。其中，无论是国际政府组织或者非政府组织，职能均呈现强化的势头，在国际事务中的作用日益凸显，深入到反恐、环保、人权、扶贫和社会发展等各个领域。这一现象</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打破了西方国家主导的全球化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有利于世界多极化趋势的发展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推动冷战结束和两极格局瓦解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改变了不合理的国际经济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秩序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11230"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1007</TotalTime>
  <Words>1987</Words>
  <Application>Microsoft Office PowerPoint</Application>
  <PresentationFormat>自定义</PresentationFormat>
  <Paragraphs>118</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301</cp:revision>
  <dcterms:created xsi:type="dcterms:W3CDTF">2020-11-06T05:24:40Z</dcterms:created>
  <dcterms:modified xsi:type="dcterms:W3CDTF">2024-12-17T01:50:41Z</dcterms:modified>
</cp:coreProperties>
</file>